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аженова Екатерина bep002" initials="БЕb" lastIdx="4" clrIdx="0">
    <p:extLst>
      <p:ext uri="{19B8F6BF-5375-455C-9EA6-DF929625EA0E}">
        <p15:presenceInfo xmlns:p15="http://schemas.microsoft.com/office/powerpoint/2012/main" userId="Баженова Екатерина bep0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6T21:05:46.257" idx="1">
    <p:pos x="2168" y="3359"/>
    <p:text>/*glue*/   G4Material* Epoxy = new G4Material("Epoxy" ,  1.2*g/cm3, 2);
    Epoxy-&gt;AddElement(nist-&gt;FindOrBuildElement ("H"),2);
    Epoxy-&gt;AddElement(nist-&gt;FindOrBuildElement ("C"), 2);
    G4Material *TiO2 = new G4Material("TiO2",4.23*g/cm3,2);
    TiO2-&gt;AddElement(nist-&gt;FindOrBuildElement ("Ti"),1);
    TiO2-&gt;AddElement(nist-&gt;FindOrBuildElement ("O"),2);
    G4Material *Epotek = new G4Material("Epotek",1.2*g/cm3,2);
    Epotek-&gt;AddMaterial(TiO2,25.0*perCent);
    Epotek-&gt;AddMaterial(Epoxy,75.0*perCent);</p:text>
    <p:extLst>
      <p:ext uri="{C676402C-5697-4E1C-873F-D02D1690AC5C}">
        <p15:threadingInfo xmlns:p15="http://schemas.microsoft.com/office/powerpoint/2012/main" timeZoneBias="-180"/>
      </p:ext>
    </p:extLst>
  </p:cm>
  <p:cm authorId="1" dt="2021-09-26T21:09:53.619" idx="2">
    <p:pos x="5690" y="320"/>
    <p:text>/*Acrylic*/
    G4Material* Acrylic = new G4Material("Acrylic", 1.19*g/cm3,3);
    Acrylic-&gt;AddElement(nist-&gt;FindOrBuildElement ("C"), 5);
    Acrylic-&gt;AddElement(nist-&gt;FindOrBuildElement ("H"), 8);
    Acrylic-&gt;AddElement(nist-&gt;FindOrBuildElement ("O"), 2);</p:text>
    <p:extLst>
      <p:ext uri="{C676402C-5697-4E1C-873F-D02D1690AC5C}">
        <p15:threadingInfo xmlns:p15="http://schemas.microsoft.com/office/powerpoint/2012/main" timeZoneBias="-180"/>
      </p:ext>
    </p:extLst>
  </p:cm>
  <p:cm authorId="1" dt="2021-09-26T21:10:44.282" idx="3">
    <p:pos x="10" y="10"/>
    <p:text>/* Scintillator or Polystyrene*/
    G4Material *Sci = new G4Material("Scintillator",1.05*g/cm3,2);
    Sci-&gt;AddElement(nist-&gt;FindOrBuildElement ("C"),8);
    Sci-&gt;AddElement(nist-&gt;FindOrBuildElement ("H"),8);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6T22:10:19.931" idx="4">
    <p:pos x="1676" y="79"/>
    <p:text>/*светоотражающее покрытие СД- TYVEC*/
    G4Material *TYVEC = new G4Material("TYVEC",0.4*g/cm3,2); //name="TYVEC", density, ncomponents=2
    TYVEC-&gt;AddElement(nist-&gt;FindOrBuildElement ("C"),2);
    TYVEC-&gt;AddElement(nist-&gt;FindOrBuildElement ("H"),4);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0DCAF-64CB-4558-9264-8B220EF23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A4B0FC-8DFF-4877-AADB-2C676F6AE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5D17D-1CEC-43A2-BC4A-DBD4BFE1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0BDD94-C96F-4382-AD8F-E5CCAF80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968810-1703-4964-8EDE-C8059F4D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45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3FDEF-C7F9-4F78-BD8A-85321444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7D9FF5-9C53-47C0-8848-9929E187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F4D3D-0293-463E-900C-4A0EFF1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AF09C-7087-47CC-A4BE-1FB4DCB2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D73DDF-E9D8-42AB-BFA6-12823BA9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33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A5A889-1EF9-4EE9-B6BF-6D4C521D9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523C3B-828C-4C5A-BE4B-8C6FF4B2E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60659-BF28-43BD-96E9-92FD82B93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31205D-C418-457D-BF25-8050A89EF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8486E2-D1D3-4091-BBAA-6439CA73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45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B61AB-54E7-4AD7-827B-31114EC8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73393-343C-4336-B9C8-707811F5B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5069B-4B74-4F7F-BE7D-82CF9D2C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56E239-F799-4FF3-9D68-B0A2DE1B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D05BA6-F6AE-43A7-B069-D2F1A084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8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F21AB-F432-4620-81EA-9E0E4758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6F2BB-41D6-48BC-8EBE-8F54E731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6804E4-17FA-4A2A-B7BB-E452D0CF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8E9A5-F859-4718-91E2-7522B898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B4AB76-E74F-4130-A90F-2122198A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42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DA36E-F9B0-409B-AEF9-8E22A4B0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8008F-AADF-43BF-BE3E-D3617763D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38D38B-8BCC-49D3-AABD-E9EE2CF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51FCF0-3F76-46F7-850D-1A3DB715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58723A-D132-43A4-AC5A-EDC778EA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E63EFB-28AA-43EE-B190-A8C38719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22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21E79-3331-4A57-9C8C-E57B15F9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DD350B-24D4-48DD-8B1D-2B658D42E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348E7A-5C44-49E9-B064-C4E427C32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284C33-7DD7-4AE3-8A8C-BCA40694E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8D0579F-F20F-43FC-9FB7-97124F52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96D336-DDE0-488E-B7EF-5D29D9B5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BFF69A-94D6-4B33-8777-090B2F3C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3EA355-5D3E-4C32-A734-089692DD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04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C514A-3783-4AAF-8F01-84117A04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C8D255-32DE-46FF-899F-08017BDA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DB5CB9-DD21-420B-9891-73BE21C4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F937CA3-88B4-4FB9-AC4E-BB7B85B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72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1E6F1E-8925-4925-B449-C6EDD1B4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67756C-EA1F-47F6-ACAA-AD149AB3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750F78-1E96-441E-9B22-4272FAC1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0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C4BB1-9C5B-410A-97C9-9EF49B55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D6D319-9A56-4EC3-A54D-5F5FEACD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6CC2-09FA-456A-8DBA-6A247155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2DE6CA-47C0-41DD-A23B-29C32A9E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3EF3C2-F0F7-45E2-904F-A70CDF8B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EA5BF6-FE8D-4C83-9C0B-D3DB4186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3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AD6D9-C74D-4483-BB8D-D02EC105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2776011-0E89-44B9-8147-F8E8228CA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BBDAB3-E89D-4650-B91C-62B04AF9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02DC2D-EE5A-40DB-B342-987ED3C8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1816F4-2FC1-4855-93EF-F901B038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DC421-DBFD-4BDE-9759-F336D462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3E31F-781A-4B93-B935-7DB58D6B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44C6A-9693-4A79-93D9-5C70931E9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3D69F6-455D-4428-8FB5-408482143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D50F2-3C08-4A78-8E9E-B1A0468B717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9D6A6E-BCE4-491F-A441-6F8A36C92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E0AC63-419A-45F7-9322-F7BB29D25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1F04-ADD0-4A4F-A199-0B5AFCE85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5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comments" Target="../comments/comment2.xml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3FCE5-A8F6-4883-A009-9680F7E76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192212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 Layer Spectrometer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36B193-3FAB-4647-9101-7A6F54675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1680" y="5952490"/>
            <a:ext cx="3830320" cy="781685"/>
          </a:xfrm>
        </p:spPr>
        <p:txBody>
          <a:bodyPr/>
          <a:lstStyle/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576B2C-6786-44BA-9D6E-014AF41D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" y="1035942"/>
            <a:ext cx="6310947" cy="56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1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6FAFE-3D04-45CE-99A8-CA030AA8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536" y="365126"/>
            <a:ext cx="3337264" cy="786284"/>
          </a:xfrm>
        </p:spPr>
        <p:txBody>
          <a:bodyPr>
            <a:noAutofit/>
          </a:bodyPr>
          <a:lstStyle/>
          <a:p>
            <a:r>
              <a:rPr lang="en-US" sz="3600" dirty="0"/>
              <a:t>Fiber</a:t>
            </a:r>
            <a:endParaRPr lang="ru-RU" sz="1200" dirty="0"/>
          </a:p>
        </p:txBody>
      </p:sp>
      <p:pic>
        <p:nvPicPr>
          <p:cNvPr id="10" name="2021-09-16 18-53-55">
            <a:hlinkClick r:id="" action="ppaction://media"/>
            <a:extLst>
              <a:ext uri="{FF2B5EF4-FFF2-40B4-BE49-F238E27FC236}">
                <a16:creationId xmlns:a16="http://schemas.microsoft.com/office/drawing/2014/main" id="{043736A1-78E1-41D9-8677-C85DCFDA34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9050"/>
            <a:ext cx="7789510" cy="43815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B722DB-D872-4028-BC18-7A7215299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387" y="3376278"/>
            <a:ext cx="6987300" cy="346267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983B6CB-552C-4146-865F-08BF9214A046}"/>
              </a:ext>
            </a:extLst>
          </p:cNvPr>
          <p:cNvSpPr txBox="1">
            <a:spLocks/>
          </p:cNvSpPr>
          <p:nvPr/>
        </p:nvSpPr>
        <p:spPr>
          <a:xfrm>
            <a:off x="408373" y="4568228"/>
            <a:ext cx="375412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Трубки (1мм в диаметре), </a:t>
            </a:r>
            <a:r>
              <a:rPr lang="ru-RU" sz="2400" dirty="0" err="1"/>
              <a:t>расположенны</a:t>
            </a:r>
            <a:r>
              <a:rPr lang="ru-RU" sz="2400" dirty="0"/>
              <a:t> перпендикулярно друг другу, определяют координату пролетающей частицы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133E1C1-F731-4701-AB26-DEFB4559AC7A}"/>
              </a:ext>
            </a:extLst>
          </p:cNvPr>
          <p:cNvSpPr txBox="1">
            <a:spLocks/>
          </p:cNvSpPr>
          <p:nvPr/>
        </p:nvSpPr>
        <p:spPr>
          <a:xfrm>
            <a:off x="7863840" y="3331201"/>
            <a:ext cx="4147147" cy="1776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Светоотражающее покрытие: акрил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9464459-CAA2-4A3D-AA99-0261F240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86" y="19050"/>
            <a:ext cx="2720576" cy="24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2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AEFDE-B710-4310-B542-17ADB9BB4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797ED4-665D-4A6D-8F6B-67D565C2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" y="0"/>
            <a:ext cx="7185171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3856B6-F934-4DF1-8FC6-C45159E4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53" y="0"/>
            <a:ext cx="4602879" cy="4381880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4A4DB87-C674-4865-89EA-3BF2C2D431B3}"/>
              </a:ext>
            </a:extLst>
          </p:cNvPr>
          <p:cNvCxnSpPr>
            <a:cxnSpLocks/>
          </p:cNvCxnSpPr>
          <p:nvPr/>
        </p:nvCxnSpPr>
        <p:spPr>
          <a:xfrm flipV="1">
            <a:off x="4873848" y="1038226"/>
            <a:ext cx="2774727" cy="8704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BC81B7A-8CAE-409F-9A11-C60112810D08}"/>
              </a:ext>
            </a:extLst>
          </p:cNvPr>
          <p:cNvCxnSpPr/>
          <p:nvPr/>
        </p:nvCxnSpPr>
        <p:spPr>
          <a:xfrm>
            <a:off x="4873848" y="3249227"/>
            <a:ext cx="3346874" cy="82562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Объект 2">
            <a:extLst>
              <a:ext uri="{FF2B5EF4-FFF2-40B4-BE49-F238E27FC236}">
                <a16:creationId xmlns:a16="http://schemas.microsoft.com/office/drawing/2014/main" id="{3DEDBDCE-F438-4B88-8E7A-3AAD201631EB}"/>
              </a:ext>
            </a:extLst>
          </p:cNvPr>
          <p:cNvSpPr txBox="1">
            <a:spLocks/>
          </p:cNvSpPr>
          <p:nvPr/>
        </p:nvSpPr>
        <p:spPr>
          <a:xfrm>
            <a:off x="7053274" y="5222777"/>
            <a:ext cx="2334895" cy="163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СД между </a:t>
            </a:r>
            <a:r>
              <a:rPr lang="en-US" sz="2000" dirty="0"/>
              <a:t>Fiber</a:t>
            </a:r>
            <a:r>
              <a:rPr lang="ru-RU" sz="2000" dirty="0"/>
              <a:t> имеет след. состав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F9B4DF1-48E2-4E44-90DC-DA49D6E7C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17" y="4381880"/>
            <a:ext cx="2720576" cy="24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1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41ABF3-501A-4371-A76B-9FDAED0C0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428" y="301255"/>
            <a:ext cx="4118354" cy="1076961"/>
          </a:xfrm>
        </p:spPr>
        <p:txBody>
          <a:bodyPr>
            <a:normAutofit/>
          </a:bodyPr>
          <a:lstStyle/>
          <a:p>
            <a:r>
              <a:rPr lang="ru-RU" sz="2000" dirty="0"/>
              <a:t>Зазоры между СД(5мм) – </a:t>
            </a:r>
            <a:r>
              <a:rPr lang="en-US" sz="2000" dirty="0"/>
              <a:t>W</a:t>
            </a:r>
            <a:r>
              <a:rPr lang="ru-RU" sz="2000" dirty="0"/>
              <a:t> поглотитель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B8EB70-7E47-4FD9-93C9-7576BE34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570"/>
            <a:ext cx="6006878" cy="5944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292094-83B9-46B7-BEB5-D3096D905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7985" y="575753"/>
            <a:ext cx="364386" cy="3112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13E681-4DE5-499D-93D7-A34E7551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88888" y="494411"/>
            <a:ext cx="581106" cy="257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402956-A54C-4A6A-A9E3-DA413341B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951611" y="187527"/>
            <a:ext cx="771633" cy="6477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2B2A91-BF35-445A-8DA5-28835F288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81353" y="225510"/>
            <a:ext cx="820627" cy="4658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E4CA82-5D98-4E18-8D95-9FBF21F9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16580" y="420577"/>
            <a:ext cx="581106" cy="2572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042541-C65D-4882-8CD6-8C049D72F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297149" y="262161"/>
            <a:ext cx="820627" cy="4658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2E2875-E23F-4AE9-893C-AC224F20B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216459" y="175276"/>
            <a:ext cx="804973" cy="62397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44D28F-0CF8-491E-A721-C4DBBAD90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6095" y="203853"/>
            <a:ext cx="1986241" cy="566817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7E9E63F-6CBC-4C3E-A0D5-6BF7D987FC23}"/>
              </a:ext>
            </a:extLst>
          </p:cNvPr>
          <p:cNvCxnSpPr>
            <a:cxnSpLocks/>
          </p:cNvCxnSpPr>
          <p:nvPr/>
        </p:nvCxnSpPr>
        <p:spPr>
          <a:xfrm flipV="1">
            <a:off x="4306959" y="731376"/>
            <a:ext cx="1378224" cy="1821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8D0E1B4-CB7D-4B5D-A196-F372A9CED6BC}"/>
              </a:ext>
            </a:extLst>
          </p:cNvPr>
          <p:cNvCxnSpPr/>
          <p:nvPr/>
        </p:nvCxnSpPr>
        <p:spPr>
          <a:xfrm flipV="1">
            <a:off x="4734560" y="731376"/>
            <a:ext cx="950623" cy="1821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1D23EF5D-7D47-4458-9BF6-33311ABBF155}"/>
              </a:ext>
            </a:extLst>
          </p:cNvPr>
          <p:cNvCxnSpPr/>
          <p:nvPr/>
        </p:nvCxnSpPr>
        <p:spPr>
          <a:xfrm flipV="1">
            <a:off x="5090160" y="731376"/>
            <a:ext cx="548723" cy="18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1BA792D-4EB1-4B21-962E-45158D937997}"/>
              </a:ext>
            </a:extLst>
          </p:cNvPr>
          <p:cNvSpPr txBox="1">
            <a:spLocks/>
          </p:cNvSpPr>
          <p:nvPr/>
        </p:nvSpPr>
        <p:spPr>
          <a:xfrm>
            <a:off x="6711098" y="1256295"/>
            <a:ext cx="4983062" cy="1076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Протоны с энергиями выше 110-120 МэВ уже редко задерживаются, пролетая насквозь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89DED0E6-4FE3-4D11-8F6F-FC5D5A153CD5}"/>
              </a:ext>
            </a:extLst>
          </p:cNvPr>
          <p:cNvSpPr txBox="1">
            <a:spLocks/>
          </p:cNvSpPr>
          <p:nvPr/>
        </p:nvSpPr>
        <p:spPr>
          <a:xfrm>
            <a:off x="6807614" y="2647745"/>
            <a:ext cx="4307229" cy="328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FBD40B5-3DEB-41D5-B130-B560D16F7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01" y="4039120"/>
            <a:ext cx="3100192" cy="279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8AE659-F98E-44DF-8303-704824E75B7A}"/>
              </a:ext>
            </a:extLst>
          </p:cNvPr>
          <p:cNvSpPr txBox="1"/>
          <p:nvPr/>
        </p:nvSpPr>
        <p:spPr>
          <a:xfrm>
            <a:off x="6924582" y="2449549"/>
            <a:ext cx="4891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Протоны до 10 </a:t>
            </a:r>
            <a:r>
              <a:rPr lang="en-US" sz="1800" dirty="0"/>
              <a:t>MeV</a:t>
            </a:r>
            <a:r>
              <a:rPr lang="ru-RU" sz="1800" dirty="0"/>
              <a:t> вовсе застревают в фольге</a:t>
            </a:r>
          </a:p>
        </p:txBody>
      </p:sp>
    </p:spTree>
    <p:extLst>
      <p:ext uri="{BB962C8B-B14F-4D97-AF65-F5344CB8AC3E}">
        <p14:creationId xmlns:p14="http://schemas.microsoft.com/office/powerpoint/2010/main" val="15784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41ABF3-501A-4371-A76B-9FDAED0C0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428" y="301255"/>
            <a:ext cx="4118354" cy="1076961"/>
          </a:xfrm>
        </p:spPr>
        <p:txBody>
          <a:bodyPr>
            <a:normAutofit/>
          </a:bodyPr>
          <a:lstStyle/>
          <a:p>
            <a:r>
              <a:rPr lang="ru-RU" sz="2000" dirty="0"/>
              <a:t>Зазоры между СД(5мм) – </a:t>
            </a:r>
            <a:r>
              <a:rPr lang="en-US" sz="2000" dirty="0"/>
              <a:t>W</a:t>
            </a:r>
            <a:r>
              <a:rPr lang="ru-RU" sz="2000" dirty="0"/>
              <a:t> поглотитель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292094-83B9-46B7-BEB5-D3096D90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7985" y="575753"/>
            <a:ext cx="364386" cy="3112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13E681-4DE5-499D-93D7-A34E755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8888" y="494411"/>
            <a:ext cx="581106" cy="257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402956-A54C-4A6A-A9E3-DA41334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51611" y="187527"/>
            <a:ext cx="771633" cy="6477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2B2A91-BF35-445A-8DA5-28835F28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1353" y="225510"/>
            <a:ext cx="820627" cy="4658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E4CA82-5D98-4E18-8D95-9FBF21F9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16580" y="420577"/>
            <a:ext cx="581106" cy="2572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042541-C65D-4882-8CD6-8C049D72F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97149" y="262161"/>
            <a:ext cx="820627" cy="4658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2E2875-E23F-4AE9-893C-AC224F20B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16459" y="175276"/>
            <a:ext cx="804973" cy="62397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44D28F-0CF8-491E-A721-C4DBBAD90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095" y="203853"/>
            <a:ext cx="1986241" cy="566817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7E9E63F-6CBC-4C3E-A0D5-6BF7D987FC23}"/>
              </a:ext>
            </a:extLst>
          </p:cNvPr>
          <p:cNvCxnSpPr>
            <a:cxnSpLocks/>
          </p:cNvCxnSpPr>
          <p:nvPr/>
        </p:nvCxnSpPr>
        <p:spPr>
          <a:xfrm flipV="1">
            <a:off x="4306959" y="731376"/>
            <a:ext cx="1378224" cy="1821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8D0E1B4-CB7D-4B5D-A196-F372A9CED6BC}"/>
              </a:ext>
            </a:extLst>
          </p:cNvPr>
          <p:cNvCxnSpPr/>
          <p:nvPr/>
        </p:nvCxnSpPr>
        <p:spPr>
          <a:xfrm flipV="1">
            <a:off x="4734560" y="731376"/>
            <a:ext cx="950623" cy="1821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1D23EF5D-7D47-4458-9BF6-33311ABBF155}"/>
              </a:ext>
            </a:extLst>
          </p:cNvPr>
          <p:cNvCxnSpPr/>
          <p:nvPr/>
        </p:nvCxnSpPr>
        <p:spPr>
          <a:xfrm flipV="1">
            <a:off x="5090160" y="731376"/>
            <a:ext cx="548723" cy="18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бъект 2">
            <a:extLst>
              <a:ext uri="{FF2B5EF4-FFF2-40B4-BE49-F238E27FC236}">
                <a16:creationId xmlns:a16="http://schemas.microsoft.com/office/drawing/2014/main" id="{61BA792D-4EB1-4B21-962E-45158D937997}"/>
              </a:ext>
            </a:extLst>
          </p:cNvPr>
          <p:cNvSpPr txBox="1">
            <a:spLocks/>
          </p:cNvSpPr>
          <p:nvPr/>
        </p:nvSpPr>
        <p:spPr>
          <a:xfrm>
            <a:off x="6711098" y="1256295"/>
            <a:ext cx="4983062" cy="1076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Электроны с энергиями больше 10-15 МэВ рассеиваются на </a:t>
            </a:r>
            <a:r>
              <a:rPr lang="en-US" sz="2000" dirty="0"/>
              <a:t>W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F98CB0-849B-4783-8BCF-0C8448746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4189" y="905404"/>
            <a:ext cx="6018589" cy="59525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F26A33-BD99-48C3-B315-D20BBF7C5F26}"/>
              </a:ext>
            </a:extLst>
          </p:cNvPr>
          <p:cNvSpPr txBox="1"/>
          <p:nvPr/>
        </p:nvSpPr>
        <p:spPr>
          <a:xfrm>
            <a:off x="7004481" y="2183907"/>
            <a:ext cx="41183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Проблема</a:t>
            </a:r>
            <a:r>
              <a:rPr lang="ru-RU" dirty="0"/>
              <a:t>:</a:t>
            </a:r>
          </a:p>
          <a:p>
            <a:r>
              <a:rPr lang="ru-RU" dirty="0"/>
              <a:t>По ТЗ необходимо измерение плотности потоков </a:t>
            </a:r>
            <a:r>
              <a:rPr lang="ru-RU" dirty="0" err="1"/>
              <a:t>низкоэнергетичных</a:t>
            </a:r>
            <a:r>
              <a:rPr lang="ru-RU" dirty="0"/>
              <a:t> электронов и протонов в диапазоне энергий от 0,05 до 20,00 кэВ, однако данная конструкция не соответствует заданию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998BAC35-7139-4E18-946F-D27C1B88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01" y="4039120"/>
            <a:ext cx="3100192" cy="279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255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106</Words>
  <Application>Microsoft Office PowerPoint</Application>
  <PresentationFormat>Широкоэкранный</PresentationFormat>
  <Paragraphs>12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Multi Layer Spectrometer  </vt:lpstr>
      <vt:lpstr>Fiber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Баженова Екатерина bep002</dc:creator>
  <cp:lastModifiedBy>user</cp:lastModifiedBy>
  <cp:revision>24</cp:revision>
  <dcterms:created xsi:type="dcterms:W3CDTF">2021-09-16T13:11:42Z</dcterms:created>
  <dcterms:modified xsi:type="dcterms:W3CDTF">2023-06-08T12:43:22Z</dcterms:modified>
</cp:coreProperties>
</file>